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57" r:id="rId4"/>
    <p:sldId id="269" r:id="rId5"/>
    <p:sldId id="258" r:id="rId6"/>
    <p:sldId id="259" r:id="rId7"/>
    <p:sldId id="260" r:id="rId8"/>
    <p:sldId id="261" r:id="rId9"/>
    <p:sldId id="266" r:id="rId10"/>
    <p:sldId id="262" r:id="rId11"/>
    <p:sldId id="263" r:id="rId12"/>
    <p:sldId id="264" r:id="rId13"/>
    <p:sldId id="265" r:id="rId14"/>
    <p:sldId id="267" r:id="rId15"/>
    <p:sldId id="268" r:id="rId16"/>
    <p:sldId id="270" r:id="rId17"/>
    <p:sldId id="272" r:id="rId18"/>
    <p:sldId id="271" r:id="rId19"/>
    <p:sldId id="274" r:id="rId20"/>
    <p:sldId id="275" r:id="rId21"/>
    <p:sldId id="276" r:id="rId22"/>
    <p:sldId id="279" r:id="rId23"/>
    <p:sldId id="277" r:id="rId24"/>
    <p:sldId id="280" r:id="rId25"/>
    <p:sldId id="27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Movimientos verticales en la tierra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5156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Cinemática del lanzamiento vertical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4088" y="1792261"/>
            <a:ext cx="9601200" cy="3581400"/>
          </a:xfrm>
        </p:spPr>
        <p:txBody>
          <a:bodyPr/>
          <a:lstStyle/>
          <a:p>
            <a:r>
              <a:rPr lang="es-ES" dirty="0" smtClean="0"/>
              <a:t>El movimiento…</a:t>
            </a:r>
            <a:endParaRPr lang="es-CL" dirty="0"/>
          </a:p>
        </p:txBody>
      </p:sp>
      <p:pic>
        <p:nvPicPr>
          <p:cNvPr id="4098" name="Picture 2" descr="Resultado de imagen para lanzamiento vertical ejemp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325" y="477811"/>
            <a:ext cx="273367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formulas del lanzamiento vertical hacia arri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409" y="3993003"/>
            <a:ext cx="38100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n para formulas del lanzamiento vertical hacia arrib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88" y="4106758"/>
            <a:ext cx="6105525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986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lanzamiento vertical ejempl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56" y="1066800"/>
            <a:ext cx="4000500" cy="532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sultado de imagen para lanzamiento vertical ejempl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982" y="1066801"/>
            <a:ext cx="4648091" cy="520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382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lanzamiento vertical ejempl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09" y="581891"/>
            <a:ext cx="9900382" cy="595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558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750" y="312920"/>
            <a:ext cx="5186050" cy="306758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62" y="3380508"/>
            <a:ext cx="7229475" cy="338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8194" name="Picture 2" descr="Resultado de imagen para formulas del lanzamiento vertical hacia arrib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80" y="685800"/>
            <a:ext cx="10253271" cy="590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565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sultado de imagen para leyes de galileo de la caída lib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382" y="581891"/>
            <a:ext cx="8991599" cy="590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377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4509" y="187036"/>
            <a:ext cx="9601200" cy="1485900"/>
          </a:xfrm>
        </p:spPr>
        <p:txBody>
          <a:bodyPr/>
          <a:lstStyle/>
          <a:p>
            <a:r>
              <a:rPr lang="es-ES" dirty="0" smtClean="0"/>
              <a:t>Representación esquemática de las leyes de Galileo para la caída libre</a:t>
            </a:r>
            <a:endParaRPr lang="es-CL" dirty="0"/>
          </a:p>
        </p:txBody>
      </p:sp>
      <p:pic>
        <p:nvPicPr>
          <p:cNvPr id="14338" name="Picture 2" descr="Resultado de imagen para leyes de galileo de la caída lib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819" y="1672935"/>
            <a:ext cx="4144290" cy="486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626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Primera ley</a:t>
            </a:r>
            <a:endParaRPr lang="es-CL" dirty="0"/>
          </a:p>
        </p:txBody>
      </p:sp>
      <p:pic>
        <p:nvPicPr>
          <p:cNvPr id="16386" name="Picture 2" descr="Resultado de imagen para leyes de galileo de la caída lib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538" y="389744"/>
            <a:ext cx="6520721" cy="572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08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sultado de imagen para leyes de galileo de la caída lib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309" y="360218"/>
            <a:ext cx="7342909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71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1491" y="145473"/>
            <a:ext cx="9601200" cy="1485900"/>
          </a:xfrm>
        </p:spPr>
        <p:txBody>
          <a:bodyPr/>
          <a:lstStyle/>
          <a:p>
            <a:r>
              <a:rPr lang="es-ES" dirty="0" smtClean="0"/>
              <a:t>Problemas de aplicación: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9090" y="1040822"/>
            <a:ext cx="10640292" cy="5249141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s-CL" sz="2800" dirty="0" smtClean="0"/>
              <a:t>1) Supongamos </a:t>
            </a:r>
            <a:r>
              <a:rPr lang="es-CL" sz="2800" dirty="0"/>
              <a:t>que se deja caer un cuerpo desde una altura desconocida, después de transcurridos unos seis segundos el objeto toca el suelo.</a:t>
            </a:r>
          </a:p>
          <a:p>
            <a:pPr fontAlgn="base"/>
            <a:r>
              <a:rPr lang="es-CL" sz="2800" dirty="0"/>
              <a:t>¿Desde </a:t>
            </a:r>
            <a:r>
              <a:rPr lang="es-CL" sz="2800" dirty="0" smtClean="0"/>
              <a:t>qué </a:t>
            </a:r>
            <a:r>
              <a:rPr lang="es-CL" sz="2800" dirty="0"/>
              <a:t>altura se soltó el objeto?</a:t>
            </a:r>
          </a:p>
          <a:p>
            <a:pPr fontAlgn="base"/>
            <a:r>
              <a:rPr lang="es-CL" sz="2800" dirty="0"/>
              <a:t>¿A </a:t>
            </a:r>
            <a:r>
              <a:rPr lang="es-CL" sz="2800" dirty="0" smtClean="0"/>
              <a:t>qué </a:t>
            </a:r>
            <a:r>
              <a:rPr lang="es-CL" sz="2800" dirty="0"/>
              <a:t>velocidad </a:t>
            </a:r>
            <a:r>
              <a:rPr lang="es-CL" sz="2800" dirty="0" smtClean="0"/>
              <a:t>llegó </a:t>
            </a:r>
            <a:r>
              <a:rPr lang="es-CL" sz="2800" dirty="0"/>
              <a:t>al suelo</a:t>
            </a:r>
            <a:r>
              <a:rPr lang="es-CL" sz="2800" dirty="0" smtClean="0"/>
              <a:t>?</a:t>
            </a:r>
          </a:p>
          <a:p>
            <a:pPr fontAlgn="base"/>
            <a:endParaRPr lang="es-ES" sz="2800" dirty="0"/>
          </a:p>
          <a:p>
            <a:pPr marL="0" indent="0" fontAlgn="base">
              <a:buNone/>
            </a:pPr>
            <a:r>
              <a:rPr lang="es-CL" sz="2800" dirty="0" smtClean="0"/>
              <a:t>2) Se </a:t>
            </a:r>
            <a:r>
              <a:rPr lang="es-CL" sz="2800" dirty="0"/>
              <a:t>deja caer una pelota desde la punta de un edificio de 40 metros de altura, supongamos que no existe la resistencia del viento.</a:t>
            </a:r>
          </a:p>
          <a:p>
            <a:pPr fontAlgn="base"/>
            <a:r>
              <a:rPr lang="es-CL" sz="2800" dirty="0"/>
              <a:t>¿</a:t>
            </a:r>
            <a:r>
              <a:rPr lang="es-CL" sz="2800" dirty="0" smtClean="0"/>
              <a:t>Cuánto tardó </a:t>
            </a:r>
            <a:r>
              <a:rPr lang="es-CL" sz="2800" dirty="0"/>
              <a:t>la pelota en llegar al piso?</a:t>
            </a:r>
          </a:p>
          <a:p>
            <a:pPr fontAlgn="base"/>
            <a:r>
              <a:rPr lang="es-CL" sz="2800" dirty="0"/>
              <a:t>¿Con </a:t>
            </a:r>
            <a:r>
              <a:rPr lang="es-CL" sz="2800" dirty="0" smtClean="0"/>
              <a:t>qué </a:t>
            </a:r>
            <a:r>
              <a:rPr lang="es-CL" sz="2800" dirty="0"/>
              <a:t>velocidad </a:t>
            </a:r>
            <a:r>
              <a:rPr lang="es-CL" sz="2800" dirty="0" smtClean="0"/>
              <a:t>llegó?</a:t>
            </a:r>
            <a:endParaRPr lang="es-CL" sz="2800" dirty="0"/>
          </a:p>
          <a:p>
            <a:pPr fontAlgn="base"/>
            <a:endParaRPr lang="es-CL" dirty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85674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6866" y="236095"/>
            <a:ext cx="9601200" cy="948128"/>
          </a:xfrm>
        </p:spPr>
        <p:txBody>
          <a:bodyPr/>
          <a:lstStyle/>
          <a:p>
            <a:r>
              <a:rPr lang="es-ES" dirty="0" smtClean="0"/>
              <a:t>Habilidades cognitivas.</a:t>
            </a:r>
            <a:endParaRPr lang="es-CL" dirty="0"/>
          </a:p>
        </p:txBody>
      </p:sp>
      <p:pic>
        <p:nvPicPr>
          <p:cNvPr id="17410" name="Picture 2" descr="Resultado de imagen para definicion de explicar desde el punto de vista cientific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89" y="1499017"/>
            <a:ext cx="8559383" cy="514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334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05345" y="498763"/>
            <a:ext cx="10515600" cy="5666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800" dirty="0" smtClean="0"/>
              <a:t>3) Supongamos </a:t>
            </a:r>
            <a:r>
              <a:rPr lang="es-CL" sz="2800" dirty="0"/>
              <a:t>que arrojamos una piedra hacia arriba, ¿a </a:t>
            </a:r>
            <a:r>
              <a:rPr lang="es-CL" sz="2800" dirty="0" smtClean="0"/>
              <a:t>qué </a:t>
            </a:r>
            <a:r>
              <a:rPr lang="es-CL" sz="2800" dirty="0"/>
              <a:t>velocidad la tenemos que lanzar para que alcance una altura máxima de 32 metros</a:t>
            </a:r>
            <a:r>
              <a:rPr lang="es-CL" sz="2800" dirty="0" smtClean="0"/>
              <a:t>?</a:t>
            </a:r>
          </a:p>
          <a:p>
            <a:pPr marL="0" indent="0">
              <a:buNone/>
            </a:pPr>
            <a:endParaRPr lang="es-ES" sz="2800" dirty="0"/>
          </a:p>
          <a:p>
            <a:pPr marL="0" indent="0">
              <a:buNone/>
            </a:pPr>
            <a:r>
              <a:rPr lang="es-ES" sz="2800" dirty="0" smtClean="0"/>
              <a:t>4) ¿Cuánto tarda en llegar al suelo  un objeto que cae libremente desde una altura de 50m?</a:t>
            </a:r>
          </a:p>
          <a:p>
            <a:pPr marL="0" indent="0">
              <a:buNone/>
            </a:pPr>
            <a:r>
              <a:rPr lang="es-ES" sz="2800" dirty="0" smtClean="0"/>
              <a:t>(3,19s)</a:t>
            </a:r>
          </a:p>
          <a:p>
            <a:pPr marL="0" indent="0">
              <a:buNone/>
            </a:pPr>
            <a:r>
              <a:rPr lang="es-ES" sz="2800" dirty="0" smtClean="0"/>
              <a:t>5) Una pelota es lanzada verticalmente desde el suelo y alcanza una altura de 30 metros. calcular la velocidad con que fue lanzada y el tiempo que tarda en alcanzar esa altura.</a:t>
            </a:r>
          </a:p>
          <a:p>
            <a:pPr marL="0" indent="0">
              <a:buNone/>
            </a:pPr>
            <a:r>
              <a:rPr lang="es-ES" sz="2800" dirty="0" smtClean="0"/>
              <a:t>(24,25 m/s  ; 2,5 s)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34765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33054" y="221672"/>
            <a:ext cx="10612582" cy="6386946"/>
          </a:xfrm>
        </p:spPr>
        <p:txBody>
          <a:bodyPr>
            <a:normAutofit/>
          </a:bodyPr>
          <a:lstStyle/>
          <a:p>
            <a:r>
              <a:rPr lang="es-ES" sz="2800" dirty="0" smtClean="0"/>
              <a:t>6)Se dispara verticalmente una piedra hacia arriba con una velocidad de 30m/s. calcular la altura máxima que alcanza y el tiempo que demora en volver al punto de disparo.</a:t>
            </a:r>
          </a:p>
          <a:p>
            <a:r>
              <a:rPr lang="es-ES" sz="2800" dirty="0" smtClean="0"/>
              <a:t>(3,06s ; 6,12</a:t>
            </a:r>
            <a:r>
              <a:rPr lang="es-ES" sz="2800" dirty="0" smtClean="0"/>
              <a:t>)</a:t>
            </a:r>
          </a:p>
          <a:p>
            <a:endParaRPr lang="es-ES" sz="2800" dirty="0" smtClean="0"/>
          </a:p>
          <a:p>
            <a:r>
              <a:rPr lang="es-ES" sz="2800" dirty="0" smtClean="0"/>
              <a:t>7)Un coco se desprende de un cocotero y llega al suelo en y llega al suelo en  1,5 </a:t>
            </a:r>
            <a:r>
              <a:rPr lang="es-ES" sz="2800" dirty="0" err="1" smtClean="0"/>
              <a:t>seg</a:t>
            </a:r>
            <a:r>
              <a:rPr lang="es-ES" sz="2800" dirty="0" smtClean="0"/>
              <a:t>. </a:t>
            </a:r>
          </a:p>
          <a:p>
            <a:r>
              <a:rPr lang="es-ES" sz="2800" dirty="0" smtClean="0"/>
              <a:t>Desde que altura </a:t>
            </a:r>
            <a:r>
              <a:rPr lang="es-ES" sz="2800" dirty="0" smtClean="0"/>
              <a:t>cayó?</a:t>
            </a:r>
            <a:endParaRPr lang="es-ES" sz="2800" dirty="0" smtClean="0"/>
          </a:p>
          <a:p>
            <a:r>
              <a:rPr lang="es-ES" sz="2800" dirty="0" smtClean="0"/>
              <a:t>Con </a:t>
            </a:r>
            <a:r>
              <a:rPr lang="es-ES" sz="2800" dirty="0" smtClean="0"/>
              <a:t>qué </a:t>
            </a:r>
            <a:r>
              <a:rPr lang="es-ES" sz="2800" dirty="0" smtClean="0"/>
              <a:t>velocidad llega al suelo?</a:t>
            </a:r>
          </a:p>
          <a:p>
            <a:r>
              <a:rPr lang="es-ES" sz="2800" dirty="0" smtClean="0"/>
              <a:t>(14,7  ; 11m</a:t>
            </a:r>
            <a:r>
              <a:rPr lang="es-ES" sz="2800" dirty="0" smtClean="0"/>
              <a:t>)</a:t>
            </a:r>
            <a:endParaRPr lang="es-ES" sz="2800" dirty="0" smtClean="0"/>
          </a:p>
        </p:txBody>
      </p:sp>
    </p:spTree>
    <p:extLst>
      <p:ext uri="{BB962C8B-B14F-4D97-AF65-F5344CB8AC3E}">
        <p14:creationId xmlns:p14="http://schemas.microsoft.com/office/powerpoint/2010/main" val="1710321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33053" y="401782"/>
            <a:ext cx="10584873" cy="5458691"/>
          </a:xfrm>
        </p:spPr>
        <p:txBody>
          <a:bodyPr>
            <a:normAutofit/>
          </a:bodyPr>
          <a:lstStyle/>
          <a:p>
            <a:r>
              <a:rPr lang="es-ES" sz="2800" dirty="0"/>
              <a:t>8)¿Con qué velocidad llegarían al suelo las gotas de lluvia procedentes de una nube situada a 1500 metros de altura , si no son frenadas por el aire?</a:t>
            </a:r>
          </a:p>
          <a:p>
            <a:r>
              <a:rPr lang="es-ES" sz="2800" dirty="0"/>
              <a:t>(171,5 m/s</a:t>
            </a:r>
            <a:r>
              <a:rPr lang="es-ES" sz="2800" dirty="0" smtClean="0"/>
              <a:t>)</a:t>
            </a:r>
          </a:p>
          <a:p>
            <a:endParaRPr lang="es-ES" sz="2800" dirty="0"/>
          </a:p>
          <a:p>
            <a:endParaRPr lang="es-ES" sz="2800" dirty="0"/>
          </a:p>
          <a:p>
            <a:r>
              <a:rPr lang="es-ES" sz="2800" dirty="0"/>
              <a:t>9)¿Con qué velocidad hay que lanzar una pelota verticalmente hacia arriba para que llegue a una altura de 25 metros?¿Cuánto tiempo tardará en regresar al punto de partida?</a:t>
            </a:r>
          </a:p>
          <a:p>
            <a:r>
              <a:rPr lang="es-ES" sz="2800" dirty="0"/>
              <a:t>(22,3 m/s  ; 2,3s)</a:t>
            </a:r>
            <a:endParaRPr lang="es-CL" sz="2800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98354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57745" y="290946"/>
            <a:ext cx="10266219" cy="60960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10)Desde un punto situado a 10 metros sobre el suelo , se dispara verticalmente hacia arriba una piedra  con una velocidad de 30m/s. ¿Con </a:t>
            </a:r>
            <a:r>
              <a:rPr lang="es-ES" sz="2800" dirty="0" smtClean="0"/>
              <a:t>qué </a:t>
            </a:r>
            <a:r>
              <a:rPr lang="es-ES" sz="2800" dirty="0" smtClean="0"/>
              <a:t>velocidad llegara al suelo?</a:t>
            </a:r>
          </a:p>
          <a:p>
            <a:r>
              <a:rPr lang="es-ES" sz="2800" dirty="0" smtClean="0"/>
              <a:t>(33,04 m/s</a:t>
            </a:r>
            <a:r>
              <a:rPr lang="es-ES" sz="2800" dirty="0" smtClean="0"/>
              <a:t>)</a:t>
            </a:r>
          </a:p>
          <a:p>
            <a:endParaRPr lang="es-ES" sz="2800" dirty="0" smtClean="0"/>
          </a:p>
          <a:p>
            <a:r>
              <a:rPr lang="es-CL" sz="2800" dirty="0" smtClean="0"/>
              <a:t>11).¿</a:t>
            </a:r>
            <a:r>
              <a:rPr lang="es-CL" sz="2800" dirty="0"/>
              <a:t>De qué altura cae un cuerpo que tarda 4 s en llegar al suelo? ¿Con </a:t>
            </a:r>
            <a:r>
              <a:rPr lang="es-CL" sz="2800" dirty="0" smtClean="0"/>
              <a:t>qué velocidad </a:t>
            </a:r>
            <a:r>
              <a:rPr lang="es-CL" sz="2800" dirty="0"/>
              <a:t>choca</a:t>
            </a:r>
            <a:r>
              <a:rPr lang="es-CL" sz="2800" dirty="0" smtClean="0"/>
              <a:t>?.</a:t>
            </a:r>
          </a:p>
          <a:p>
            <a:r>
              <a:rPr lang="es-CL" sz="2800" dirty="0" smtClean="0"/>
              <a:t>Un </a:t>
            </a:r>
            <a:r>
              <a:rPr lang="es-CL" sz="2800" dirty="0"/>
              <a:t>niño deja caer una pelota desde una ventana que está a </a:t>
            </a:r>
            <a:r>
              <a:rPr lang="es-CL" sz="2800" dirty="0" smtClean="0"/>
              <a:t>60 metros  </a:t>
            </a:r>
            <a:r>
              <a:rPr lang="es-CL" sz="2800" dirty="0"/>
              <a:t>de altura </a:t>
            </a:r>
            <a:r>
              <a:rPr lang="es-CL" sz="2800" dirty="0" smtClean="0"/>
              <a:t>sobre el </a:t>
            </a:r>
            <a:r>
              <a:rPr lang="es-CL" sz="2800" dirty="0"/>
              <a:t>suelo. </a:t>
            </a:r>
            <a:r>
              <a:rPr lang="es-CL" sz="2800" dirty="0" smtClean="0"/>
              <a:t>Calcular</a:t>
            </a:r>
          </a:p>
          <a:p>
            <a:r>
              <a:rPr lang="es-CL" sz="2800" dirty="0" smtClean="0"/>
              <a:t>El tiempo que tarda </a:t>
            </a:r>
            <a:r>
              <a:rPr lang="es-CL" sz="2800" dirty="0"/>
              <a:t>en caer</a:t>
            </a:r>
            <a:r>
              <a:rPr lang="es-CL" sz="2800" dirty="0" smtClean="0"/>
              <a:t>?</a:t>
            </a:r>
          </a:p>
          <a:p>
            <a:r>
              <a:rPr lang="es-CL" sz="2800" dirty="0" smtClean="0"/>
              <a:t>¿</a:t>
            </a:r>
            <a:r>
              <a:rPr lang="es-CL" sz="2800" dirty="0"/>
              <a:t>Con qué velocidad choca con el suelo</a:t>
            </a:r>
            <a:r>
              <a:rPr lang="es-CL" sz="2800" dirty="0" smtClean="0"/>
              <a:t>?'.</a:t>
            </a:r>
            <a:endParaRPr lang="es-CL" sz="2800" dirty="0" smtClean="0"/>
          </a:p>
        </p:txBody>
      </p:sp>
    </p:spTree>
    <p:extLst>
      <p:ext uri="{BB962C8B-B14F-4D97-AF65-F5344CB8AC3E}">
        <p14:creationId xmlns:p14="http://schemas.microsoft.com/office/powerpoint/2010/main" val="96274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63781" y="706582"/>
            <a:ext cx="10654145" cy="4987636"/>
          </a:xfrm>
        </p:spPr>
        <p:txBody>
          <a:bodyPr>
            <a:normAutofit fontScale="70000" lnSpcReduction="20000"/>
          </a:bodyPr>
          <a:lstStyle/>
          <a:p>
            <a:r>
              <a:rPr lang="es-CL" sz="4500" dirty="0"/>
              <a:t>12)Se lanza a una piedra al vacío con una velocidad inicial de  5m/s. Calcular:</a:t>
            </a:r>
          </a:p>
          <a:p>
            <a:r>
              <a:rPr lang="es-CL" sz="4500" dirty="0"/>
              <a:t>Qué velocidad llevará a los  3 segundos de su caída?</a:t>
            </a:r>
          </a:p>
          <a:p>
            <a:r>
              <a:rPr lang="es-CL" sz="4500" dirty="0"/>
              <a:t>¿Qué distancia recorrerá entre los segundos  3 y 4? </a:t>
            </a:r>
            <a:endParaRPr lang="es-CL" sz="4500" dirty="0" smtClean="0"/>
          </a:p>
          <a:p>
            <a:endParaRPr lang="es-ES" sz="4500" dirty="0"/>
          </a:p>
          <a:p>
            <a:endParaRPr lang="es-CL" sz="4500" dirty="0"/>
          </a:p>
          <a:p>
            <a:r>
              <a:rPr lang="es-CL" sz="4500" dirty="0"/>
              <a:t>13)  Desde el balcón de un edificio se deja caer un balón de futbol  y  llega a la planta baja en 5 s ¿De qué altura cayó?</a:t>
            </a:r>
          </a:p>
          <a:p>
            <a:r>
              <a:rPr lang="es-CL" sz="4000" dirty="0"/>
              <a:t>¿Desde qué piso se dejó caer, si cada piso 3,5 metros de alto</a:t>
            </a:r>
          </a:p>
          <a:p>
            <a:r>
              <a:rPr lang="es-CL" sz="4000" dirty="0"/>
              <a:t>¿Con qué velocidad llega a la planta baja?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37000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9927" y="277090"/>
            <a:ext cx="10751128" cy="6165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800" dirty="0" smtClean="0"/>
              <a:t>14</a:t>
            </a:r>
            <a:r>
              <a:rPr lang="es-CL" sz="2800" dirty="0" smtClean="0"/>
              <a:t>) Un </a:t>
            </a:r>
            <a:r>
              <a:rPr lang="es-CL" sz="2800" dirty="0"/>
              <a:t>cuerpo es </a:t>
            </a:r>
            <a:r>
              <a:rPr lang="es-CL" sz="2800" dirty="0" smtClean="0"/>
              <a:t>lan</a:t>
            </a:r>
            <a:r>
              <a:rPr lang="es-CL" sz="2800" dirty="0"/>
              <a:t>z</a:t>
            </a:r>
            <a:r>
              <a:rPr lang="es-CL" sz="2800" dirty="0" smtClean="0"/>
              <a:t>ado</a:t>
            </a:r>
            <a:r>
              <a:rPr lang="es-CL" sz="2800" dirty="0"/>
              <a:t> </a:t>
            </a:r>
            <a:r>
              <a:rPr lang="es-CL" sz="2800" dirty="0" smtClean="0"/>
              <a:t>verticalmente </a:t>
            </a:r>
            <a:r>
              <a:rPr lang="es-CL" sz="2800" dirty="0"/>
              <a:t>hacia </a:t>
            </a:r>
            <a:r>
              <a:rPr lang="es-CL" sz="2800" dirty="0" smtClean="0"/>
              <a:t>arriba </a:t>
            </a:r>
            <a:r>
              <a:rPr lang="es-CL" sz="2800" dirty="0"/>
              <a:t>con una velocidad de 26.4 </a:t>
            </a:r>
            <a:r>
              <a:rPr lang="es-CL" sz="2800" dirty="0" smtClean="0"/>
              <a:t>m/s. Calcular</a:t>
            </a:r>
          </a:p>
          <a:p>
            <a:r>
              <a:rPr lang="es-ES" sz="2800" dirty="0" smtClean="0"/>
              <a:t>La altura que alcanza en el primer segundo de subida</a:t>
            </a:r>
          </a:p>
          <a:p>
            <a:r>
              <a:rPr lang="es-ES" sz="2800" dirty="0" smtClean="0"/>
              <a:t>La velocidad que lleva en el primer segundo de subida</a:t>
            </a:r>
          </a:p>
          <a:p>
            <a:r>
              <a:rPr lang="es-ES" sz="2800" dirty="0" smtClean="0"/>
              <a:t>La altura máxima que alcanzara</a:t>
            </a:r>
          </a:p>
          <a:p>
            <a:r>
              <a:rPr lang="es-ES" sz="2800" dirty="0" smtClean="0"/>
              <a:t>El </a:t>
            </a:r>
            <a:r>
              <a:rPr lang="es-ES" sz="2800" dirty="0" smtClean="0"/>
              <a:t>tiempo que tarda en alcanzar la altura máxima</a:t>
            </a:r>
            <a:r>
              <a:rPr lang="es-ES" sz="2800" dirty="0" smtClean="0"/>
              <a:t>.</a:t>
            </a:r>
          </a:p>
          <a:p>
            <a:endParaRPr lang="es-ES" sz="2800" dirty="0"/>
          </a:p>
          <a:p>
            <a:r>
              <a:rPr lang="es-ES" sz="2800" dirty="0" smtClean="0"/>
              <a:t>15.- Desde un pozo se saca agua con un balde el cual es subido en 2/3 de minuto por un motor con una velocidad de 2,5 m/s . En </a:t>
            </a:r>
            <a:r>
              <a:rPr lang="es-ES" sz="2800" smtClean="0"/>
              <a:t>otro pozo </a:t>
            </a:r>
            <a:r>
              <a:rPr lang="es-ES" sz="2800" dirty="0" smtClean="0"/>
              <a:t>al dejar caer una piedra  desde el borde , demora 4 segundos en llegar al agua </a:t>
            </a:r>
          </a:p>
          <a:p>
            <a:r>
              <a:rPr lang="es-ES" sz="2800" dirty="0" smtClean="0"/>
              <a:t>¿Cuál tiene mayor profundidad?</a:t>
            </a:r>
            <a:endParaRPr lang="es-CL" sz="2800" dirty="0" smtClean="0"/>
          </a:p>
        </p:txBody>
      </p:sp>
    </p:spTree>
    <p:extLst>
      <p:ext uri="{BB962C8B-B14F-4D97-AF65-F5344CB8AC3E}">
        <p14:creationId xmlns:p14="http://schemas.microsoft.com/office/powerpoint/2010/main" val="3061378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Previo, para aclarar ideas…</a:t>
            </a:r>
            <a:endParaRPr lang="es-CL" dirty="0"/>
          </a:p>
        </p:txBody>
      </p:sp>
      <p:pic>
        <p:nvPicPr>
          <p:cNvPr id="12290" name="Picture 2" descr="Resultado de imagen para leyes de galileo de la caída lib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54727"/>
            <a:ext cx="9601200" cy="519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27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sultado de imagen para leyes de galileo de la caída lib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873" y="803564"/>
            <a:ext cx="9365671" cy="558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88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Características de la caída de los cuerpos.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6983" y="1971207"/>
            <a:ext cx="9601200" cy="3581400"/>
          </a:xfrm>
        </p:spPr>
        <p:txBody>
          <a:bodyPr/>
          <a:lstStyle/>
          <a:p>
            <a:r>
              <a:rPr lang="es-ES" dirty="0" smtClean="0"/>
              <a:t>Galileo Galilei ( 1564- 1642) fue un científico italiano que estudio el movimiento  que describían los cuerpos … </a:t>
            </a:r>
            <a:endParaRPr lang="es-CL" dirty="0"/>
          </a:p>
        </p:txBody>
      </p:sp>
      <p:pic>
        <p:nvPicPr>
          <p:cNvPr id="1028" name="Picture 4" descr="Resultado de imagen para galileo galile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992" y="457200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leyes de galileo de la caída lib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564" y="2535382"/>
            <a:ext cx="5201085" cy="37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1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Cinemática de la caída libre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06906" y="2029918"/>
            <a:ext cx="9601200" cy="3581400"/>
          </a:xfrm>
        </p:spPr>
        <p:txBody>
          <a:bodyPr/>
          <a:lstStyle/>
          <a:p>
            <a:r>
              <a:rPr lang="es-ES" dirty="0" smtClean="0"/>
              <a:t>Se habla de caída libre</a:t>
            </a:r>
            <a:endParaRPr lang="es-CL" dirty="0"/>
          </a:p>
        </p:txBody>
      </p:sp>
      <p:pic>
        <p:nvPicPr>
          <p:cNvPr id="2050" name="Picture 2" descr="Resultado de imagen para caida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745" y="1600199"/>
            <a:ext cx="5985613" cy="477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1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Ecuaciones del movimiento de la </a:t>
            </a:r>
            <a:r>
              <a:rPr lang="es-ES" dirty="0" err="1" smtClean="0"/>
              <a:t>cida</a:t>
            </a:r>
            <a:r>
              <a:rPr lang="es-ES" dirty="0" smtClean="0"/>
              <a:t> libre</a:t>
            </a:r>
            <a:endParaRPr lang="es-CL" dirty="0"/>
          </a:p>
        </p:txBody>
      </p:sp>
      <p:pic>
        <p:nvPicPr>
          <p:cNvPr id="3074" name="Picture 2" descr="Resultado de imagen para caida lib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510" y="1836296"/>
            <a:ext cx="7763984" cy="461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Marcador de contenido 2"/>
              <p:cNvSpPr txBox="1">
                <a:spLocks/>
              </p:cNvSpPr>
              <p:nvPr/>
            </p:nvSpPr>
            <p:spPr>
              <a:xfrm>
                <a:off x="906906" y="2029918"/>
                <a:ext cx="3275350" cy="3581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84048" indent="-384048" algn="l" defTabSz="914400" rtl="0" eaLnBrk="1" latinLnBrk="0" hangingPunct="1">
                  <a:lnSpc>
                    <a:spcPct val="94000"/>
                  </a:lnSpc>
                  <a:spcBef>
                    <a:spcPts val="10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0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0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8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8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6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4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ES" dirty="0" smtClean="0"/>
                  <a:t>Se habla de caída libre</a:t>
                </a:r>
              </a:p>
              <a:p>
                <a:endParaRPr lang="es-E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s-CL" dirty="0"/>
              </a:p>
            </p:txBody>
          </p:sp>
        </mc:Choice>
        <mc:Fallback xmlns="">
          <p:sp>
            <p:nvSpPr>
              <p:cNvPr id="5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906" y="2029918"/>
                <a:ext cx="3275350" cy="3581400"/>
              </a:xfrm>
              <a:prstGeom prst="rect">
                <a:avLst/>
              </a:prstGeom>
              <a:blipFill rotWithShape="0">
                <a:blip r:embed="rId3"/>
                <a:stretch>
                  <a:fillRect l="-1676" t="-153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17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Resumen de fórmulas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3492" y="1510146"/>
            <a:ext cx="8756072" cy="477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2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4109" y="242455"/>
            <a:ext cx="9601200" cy="1485900"/>
          </a:xfrm>
        </p:spPr>
        <p:txBody>
          <a:bodyPr/>
          <a:lstStyle/>
          <a:p>
            <a:r>
              <a:rPr lang="es-ES" dirty="0" smtClean="0"/>
              <a:t>Para la caída libre</a:t>
            </a:r>
            <a:endParaRPr lang="es-CL" dirty="0"/>
          </a:p>
        </p:txBody>
      </p:sp>
      <p:pic>
        <p:nvPicPr>
          <p:cNvPr id="4" name="Picture 2" descr="Resultado de imagen para lanzamiento vertical ejempl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09" y="1122218"/>
            <a:ext cx="9296400" cy="538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49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Recorte</Template>
  <TotalTime>305</TotalTime>
  <Words>471</Words>
  <Application>Microsoft Office PowerPoint</Application>
  <PresentationFormat>Panorámica</PresentationFormat>
  <Paragraphs>67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8" baseType="lpstr">
      <vt:lpstr>Cambria Math</vt:lpstr>
      <vt:lpstr>Franklin Gothic Book</vt:lpstr>
      <vt:lpstr>Crop</vt:lpstr>
      <vt:lpstr>Movimientos verticales en la tierra</vt:lpstr>
      <vt:lpstr>Habilidades cognitivas.</vt:lpstr>
      <vt:lpstr>Previo, para aclarar ideas…</vt:lpstr>
      <vt:lpstr>Presentación de PowerPoint</vt:lpstr>
      <vt:lpstr>Características de la caída de los cuerpos.</vt:lpstr>
      <vt:lpstr>Cinemática de la caída libre</vt:lpstr>
      <vt:lpstr>Ecuaciones del movimiento de la cida libre</vt:lpstr>
      <vt:lpstr>Resumen de fórmulas</vt:lpstr>
      <vt:lpstr>Para la caída libre</vt:lpstr>
      <vt:lpstr>Cinemática del lanzamiento vertical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Representación esquemática de las leyes de Galileo para la caída libre</vt:lpstr>
      <vt:lpstr>Primera ley</vt:lpstr>
      <vt:lpstr>Presentación de PowerPoint</vt:lpstr>
      <vt:lpstr>Problemas de aplicación: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Movimientos verticales en la tierra</dc:title>
  <dc:creator>Montoya</dc:creator>
  <cp:lastModifiedBy>Montoya</cp:lastModifiedBy>
  <cp:revision>18</cp:revision>
  <dcterms:created xsi:type="dcterms:W3CDTF">2017-12-22T12:46:50Z</dcterms:created>
  <dcterms:modified xsi:type="dcterms:W3CDTF">2018-05-10T12:14:45Z</dcterms:modified>
</cp:coreProperties>
</file>